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1818-F10C-4643-A195-26598F9F888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5547-FC41-4677-9C6A-8FB3288C5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4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1818-F10C-4643-A195-26598F9F888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5547-FC41-4677-9C6A-8FB3288C5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7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1818-F10C-4643-A195-26598F9F888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5547-FC41-4677-9C6A-8FB3288C5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4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1818-F10C-4643-A195-26598F9F888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5547-FC41-4677-9C6A-8FB3288C5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5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1818-F10C-4643-A195-26598F9F888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5547-FC41-4677-9C6A-8FB3288C5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1818-F10C-4643-A195-26598F9F888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5547-FC41-4677-9C6A-8FB3288C5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0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1818-F10C-4643-A195-26598F9F888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5547-FC41-4677-9C6A-8FB3288C5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1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1818-F10C-4643-A195-26598F9F888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5547-FC41-4677-9C6A-8FB3288C5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7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1818-F10C-4643-A195-26598F9F888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5547-FC41-4677-9C6A-8FB3288C5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7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1818-F10C-4643-A195-26598F9F888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5547-FC41-4677-9C6A-8FB3288C5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0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1818-F10C-4643-A195-26598F9F888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5547-FC41-4677-9C6A-8FB3288C5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5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91818-F10C-4643-A195-26598F9F888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E5547-FC41-4677-9C6A-8FB3288C5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5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ea.pece@econ.ubbcluj.ro" TargetMode="External"/><Relationship Id="rId2" Type="http://schemas.openxmlformats.org/officeDocument/2006/relationships/hyperlink" Target="mailto:cristina.ciumas@econ.ubbcluj.ro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con.ubbcluj.ro/departamente/studenti.php?c=3" TargetMode="External"/><Relationship Id="rId4" Type="http://schemas.openxmlformats.org/officeDocument/2006/relationships/hyperlink" Target="mailto:viorel.lacatus@econ.ubbcluj.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6384"/>
          </a:xfrm>
        </p:spPr>
        <p:txBody>
          <a:bodyPr/>
          <a:lstStyle/>
          <a:p>
            <a:r>
              <a:rPr lang="en-US" dirty="0"/>
              <a:t>PRACTIC</a:t>
            </a:r>
            <a:r>
              <a:rPr lang="ro-RO" dirty="0"/>
              <a:t>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24023"/>
            <a:ext cx="9144000" cy="2833777"/>
          </a:xfrm>
        </p:spPr>
        <p:txBody>
          <a:bodyPr>
            <a:normAutofit/>
          </a:bodyPr>
          <a:lstStyle/>
          <a:p>
            <a:r>
              <a:rPr lang="ro-RO" dirty="0"/>
              <a:t>AN 2 Finanțe și Bănci, linia română, învățământ cu frecvență și învățământ la distanță</a:t>
            </a:r>
          </a:p>
          <a:p>
            <a:r>
              <a:rPr lang="ro-RO" dirty="0"/>
              <a:t>Semestrul 2, an universitar </a:t>
            </a:r>
            <a:r>
              <a:rPr lang="ro-RO" dirty="0" smtClean="0"/>
              <a:t>202</a:t>
            </a:r>
            <a:r>
              <a:rPr lang="en-US" dirty="0" smtClean="0"/>
              <a:t>2</a:t>
            </a:r>
            <a:r>
              <a:rPr lang="ro-RO" dirty="0" smtClean="0"/>
              <a:t>-202</a:t>
            </a:r>
            <a:r>
              <a:rPr lang="en-US" dirty="0" smtClean="0"/>
              <a:t>3</a:t>
            </a:r>
            <a:r>
              <a:rPr lang="ro-RO" dirty="0" smtClean="0"/>
              <a:t>, </a:t>
            </a:r>
            <a:endParaRPr lang="ro-RO" dirty="0"/>
          </a:p>
          <a:p>
            <a:r>
              <a:rPr lang="ro-RO" b="1" dirty="0"/>
              <a:t>Perioada de desfășurare: </a:t>
            </a:r>
            <a:r>
              <a:rPr lang="ro-RO" b="1" dirty="0" smtClean="0"/>
              <a:t>2</a:t>
            </a:r>
            <a:r>
              <a:rPr lang="en-US" b="1" dirty="0" smtClean="0"/>
              <a:t>7</a:t>
            </a:r>
            <a:r>
              <a:rPr lang="ro-RO" b="1" dirty="0" smtClean="0"/>
              <a:t>.02.202</a:t>
            </a:r>
            <a:r>
              <a:rPr lang="en-US" b="1" dirty="0" smtClean="0"/>
              <a:t>3</a:t>
            </a:r>
            <a:r>
              <a:rPr lang="ro-RO" b="1" dirty="0" smtClean="0"/>
              <a:t>- </a:t>
            </a:r>
            <a:r>
              <a:rPr lang="en-US" b="1" dirty="0" smtClean="0">
                <a:solidFill>
                  <a:srgbClr val="00B050"/>
                </a:solidFill>
              </a:rPr>
              <a:t>13</a:t>
            </a:r>
            <a:r>
              <a:rPr lang="ro-RO" b="1" dirty="0" smtClean="0">
                <a:solidFill>
                  <a:srgbClr val="00B050"/>
                </a:solidFill>
              </a:rPr>
              <a:t>.07.202</a:t>
            </a:r>
            <a:r>
              <a:rPr lang="en-US" b="1" dirty="0" smtClean="0">
                <a:solidFill>
                  <a:srgbClr val="00B050"/>
                </a:solidFill>
              </a:rPr>
              <a:t>3</a:t>
            </a:r>
            <a:endParaRPr lang="ro-RO" b="1" dirty="0">
              <a:solidFill>
                <a:srgbClr val="00B050"/>
              </a:solidFill>
            </a:endParaRPr>
          </a:p>
          <a:p>
            <a:r>
              <a:rPr lang="ro-RO" b="1" dirty="0">
                <a:solidFill>
                  <a:srgbClr val="FF0000"/>
                </a:solidFill>
              </a:rPr>
              <a:t>Data colocviului de practică: </a:t>
            </a:r>
            <a:r>
              <a:rPr lang="ro-RO" b="1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>
                <a:solidFill>
                  <a:srgbClr val="FF0000"/>
                </a:solidFill>
              </a:rPr>
              <a:t>9</a:t>
            </a:r>
            <a:r>
              <a:rPr lang="ro-RO" b="1" dirty="0" smtClean="0">
                <a:solidFill>
                  <a:srgbClr val="FF0000"/>
                </a:solidFill>
              </a:rPr>
              <a:t>.0</a:t>
            </a: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ro-RO" b="1" dirty="0" smtClean="0">
                <a:solidFill>
                  <a:srgbClr val="FF0000"/>
                </a:solidFill>
              </a:rPr>
              <a:t>.202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ro-RO" b="1" dirty="0" smtClean="0">
                <a:solidFill>
                  <a:srgbClr val="FF0000"/>
                </a:solidFill>
              </a:rPr>
              <a:t> </a:t>
            </a:r>
            <a:r>
              <a:rPr lang="ro-RO" b="1" dirty="0">
                <a:solidFill>
                  <a:srgbClr val="FF0000"/>
                </a:solidFill>
              </a:rPr>
              <a:t>ora 9.00</a:t>
            </a:r>
          </a:p>
          <a:p>
            <a:r>
              <a:rPr lang="ro-RO" b="1" dirty="0">
                <a:solidFill>
                  <a:srgbClr val="FF0000"/>
                </a:solidFill>
              </a:rPr>
              <a:t>Data de restanță: </a:t>
            </a:r>
            <a:r>
              <a:rPr lang="en-US" b="1" dirty="0" smtClean="0">
                <a:solidFill>
                  <a:srgbClr val="FF0000"/>
                </a:solidFill>
              </a:rPr>
              <a:t>14</a:t>
            </a:r>
            <a:r>
              <a:rPr lang="ro-RO" b="1" dirty="0" smtClean="0">
                <a:solidFill>
                  <a:srgbClr val="FF0000"/>
                </a:solidFill>
              </a:rPr>
              <a:t>.07.202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ro-RO" b="1" dirty="0" smtClean="0">
                <a:solidFill>
                  <a:srgbClr val="FF0000"/>
                </a:solidFill>
              </a:rPr>
              <a:t> </a:t>
            </a:r>
            <a:r>
              <a:rPr lang="ro-RO" b="1" dirty="0">
                <a:solidFill>
                  <a:srgbClr val="FF0000"/>
                </a:solidFill>
              </a:rPr>
              <a:t>ora 9.00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9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483" y="199337"/>
            <a:ext cx="9144000" cy="2387600"/>
          </a:xfrm>
        </p:spPr>
        <p:txBody>
          <a:bodyPr/>
          <a:lstStyle/>
          <a:p>
            <a:r>
              <a:rPr lang="en-US" dirty="0"/>
              <a:t>PRACTIC</a:t>
            </a:r>
            <a:r>
              <a:rPr lang="ro-RO" dirty="0"/>
              <a:t>Ă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2586937"/>
            <a:ext cx="9144000" cy="2670863"/>
          </a:xfrm>
        </p:spPr>
        <p:txBody>
          <a:bodyPr/>
          <a:lstStyle/>
          <a:p>
            <a:endParaRPr lang="ro-RO" dirty="0"/>
          </a:p>
          <a:p>
            <a:r>
              <a:rPr lang="ro-RO" dirty="0">
                <a:solidFill>
                  <a:srgbClr val="00B050"/>
                </a:solidFill>
              </a:rPr>
              <a:t>Disciplina</a:t>
            </a:r>
            <a:r>
              <a:rPr lang="ro-RO" dirty="0"/>
              <a:t> la care se va efectua practica </a:t>
            </a:r>
            <a:r>
              <a:rPr lang="ro-RO" dirty="0">
                <a:solidFill>
                  <a:srgbClr val="00B050"/>
                </a:solidFill>
              </a:rPr>
              <a:t>se alege </a:t>
            </a:r>
            <a:r>
              <a:rPr lang="ro-RO" dirty="0"/>
              <a:t>între: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dirty="0"/>
              <a:t>ASIGURĂRI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dirty="0"/>
              <a:t>BANKING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dirty="0"/>
              <a:t>FINANȚELE ÎNTREPRINDERII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8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4219" y="-12642"/>
            <a:ext cx="9144000" cy="1086930"/>
          </a:xfrm>
        </p:spPr>
        <p:txBody>
          <a:bodyPr>
            <a:normAutofit/>
          </a:bodyPr>
          <a:lstStyle/>
          <a:p>
            <a:r>
              <a:rPr lang="en-US" dirty="0"/>
              <a:t>PRACTIC</a:t>
            </a:r>
            <a:r>
              <a:rPr lang="ro-RO" dirty="0"/>
              <a:t>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053" y="953743"/>
            <a:ext cx="11168332" cy="5086812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1599029" y="1424210"/>
            <a:ext cx="10089774" cy="3733247"/>
            <a:chOff x="1599029" y="1424210"/>
            <a:chExt cx="10089774" cy="3733247"/>
          </a:xfrm>
        </p:grpSpPr>
        <p:sp>
          <p:nvSpPr>
            <p:cNvPr id="4" name="Rectangle 3"/>
            <p:cNvSpPr/>
            <p:nvPr/>
          </p:nvSpPr>
          <p:spPr>
            <a:xfrm>
              <a:off x="1599029" y="2680705"/>
              <a:ext cx="257067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/>
                <a:t>STAGIU DE PRACTICĂ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172191" y="2319546"/>
              <a:ext cx="2222739" cy="14061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 smtClean="0"/>
                <a:t>INSTITUȚII </a:t>
              </a:r>
              <a:r>
                <a:rPr lang="ro-RO" dirty="0"/>
                <a:t>de ASIGURARE/ BĂNCI/ FIRME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4186516" y="3083127"/>
              <a:ext cx="952936" cy="41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7889356" y="3574575"/>
              <a:ext cx="2067467" cy="58889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1600" dirty="0" smtClean="0"/>
                <a:t>4.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Raportul</a:t>
              </a:r>
              <a:r>
                <a:rPr lang="ro-RO" sz="1600" dirty="0" smtClean="0"/>
                <a:t> </a:t>
              </a:r>
              <a:r>
                <a:rPr lang="ro-RO" sz="1600" dirty="0"/>
                <a:t>de practică</a:t>
              </a:r>
              <a:endParaRPr lang="en-US" sz="16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842336" y="1424210"/>
              <a:ext cx="2067467" cy="49645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1600" dirty="0"/>
                <a:t>1.Acordul de practică</a:t>
              </a:r>
              <a:endParaRPr lang="en-US" sz="1600" dirty="0"/>
            </a:p>
            <a:p>
              <a:pPr algn="ctr"/>
              <a:endParaRPr lang="en-US" sz="16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875075" y="2092671"/>
              <a:ext cx="2096030" cy="45943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1600" dirty="0"/>
                <a:t>2.Convenția individuală de practică</a:t>
              </a:r>
              <a:endParaRPr lang="en-US" sz="16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875075" y="2813067"/>
              <a:ext cx="2067467" cy="5484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/>
                <a:t>3.Declarația pe proprie răspundere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842336" y="4502141"/>
              <a:ext cx="2216309" cy="6553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/>
                <a:t>5.Raportul tutorelui de practică</a:t>
              </a:r>
              <a:endParaRPr lang="en-US" dirty="0"/>
            </a:p>
          </p:txBody>
        </p:sp>
        <p:sp>
          <p:nvSpPr>
            <p:cNvPr id="38" name="Right Brace 37"/>
            <p:cNvSpPr/>
            <p:nvPr/>
          </p:nvSpPr>
          <p:spPr>
            <a:xfrm>
              <a:off x="9926618" y="1578789"/>
              <a:ext cx="551599" cy="325101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337331" y="2817998"/>
              <a:ext cx="1351472" cy="6791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dirty="0"/>
                <a:t>Dosar de practică</a:t>
              </a:r>
              <a:endParaRPr lang="en-US" dirty="0"/>
            </a:p>
          </p:txBody>
        </p:sp>
      </p:grpSp>
      <p:cxnSp>
        <p:nvCxnSpPr>
          <p:cNvPr id="29" name="Straight Connector 28"/>
          <p:cNvCxnSpPr/>
          <p:nvPr/>
        </p:nvCxnSpPr>
        <p:spPr>
          <a:xfrm flipV="1">
            <a:off x="6493630" y="1672438"/>
            <a:ext cx="1348706" cy="647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097299" y="2319547"/>
            <a:ext cx="777776" cy="317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18" idx="1"/>
          </p:cNvCxnSpPr>
          <p:nvPr/>
        </p:nvCxnSpPr>
        <p:spPr>
          <a:xfrm>
            <a:off x="7394930" y="3083127"/>
            <a:ext cx="480145" cy="4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31106" y="3595105"/>
            <a:ext cx="1043969" cy="273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6" idx="4"/>
            <a:endCxn id="19" idx="1"/>
          </p:cNvCxnSpPr>
          <p:nvPr/>
        </p:nvCxnSpPr>
        <p:spPr>
          <a:xfrm>
            <a:off x="6283561" y="3725651"/>
            <a:ext cx="1558775" cy="110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14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55475EB-D18C-4818-BA8B-A96A42AAA75F}"/>
              </a:ext>
            </a:extLst>
          </p:cNvPr>
          <p:cNvSpPr txBox="1"/>
          <p:nvPr/>
        </p:nvSpPr>
        <p:spPr>
          <a:xfrm>
            <a:off x="2042160" y="975360"/>
            <a:ext cx="705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/>
              <a:t>Ordinea în care se datează documentația de practică: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2DAEEA9-7C3A-4458-8606-6D6361C4EE3B}"/>
              </a:ext>
            </a:extLst>
          </p:cNvPr>
          <p:cNvSpPr txBox="1"/>
          <p:nvPr/>
        </p:nvSpPr>
        <p:spPr>
          <a:xfrm>
            <a:off x="1371601" y="1759789"/>
            <a:ext cx="8850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1. </a:t>
            </a:r>
            <a:r>
              <a:rPr lang="ro-RO" b="1" dirty="0">
                <a:solidFill>
                  <a:srgbClr val="FF0000"/>
                </a:solidFill>
              </a:rPr>
              <a:t>Acordul de practică </a:t>
            </a:r>
            <a:r>
              <a:rPr lang="ro-RO" dirty="0"/>
              <a:t>– </a:t>
            </a:r>
            <a:r>
              <a:rPr lang="ro-RO" dirty="0">
                <a:solidFill>
                  <a:srgbClr val="0070C0"/>
                </a:solidFill>
              </a:rPr>
              <a:t>2 exemplare</a:t>
            </a:r>
            <a:r>
              <a:rPr lang="ro-RO" dirty="0"/>
              <a:t>, dată înainte de începerea stagiului de practică.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C5EA225-6677-4415-9A14-FF37641838A2}"/>
              </a:ext>
            </a:extLst>
          </p:cNvPr>
          <p:cNvSpPr txBox="1"/>
          <p:nvPr/>
        </p:nvSpPr>
        <p:spPr>
          <a:xfrm>
            <a:off x="1371601" y="2214113"/>
            <a:ext cx="8850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2. </a:t>
            </a:r>
            <a:r>
              <a:rPr lang="ro-RO" b="1" dirty="0">
                <a:solidFill>
                  <a:srgbClr val="FF0000"/>
                </a:solidFill>
              </a:rPr>
              <a:t>Convenția de practică</a:t>
            </a:r>
            <a:r>
              <a:rPr lang="ro-RO" dirty="0"/>
              <a:t> – </a:t>
            </a:r>
            <a:r>
              <a:rPr lang="ro-RO" dirty="0">
                <a:solidFill>
                  <a:srgbClr val="0070C0"/>
                </a:solidFill>
              </a:rPr>
              <a:t>3 exemplare</a:t>
            </a:r>
            <a:r>
              <a:rPr lang="ro-RO" dirty="0"/>
              <a:t>, dată înainte de începerea stagiului de practică, dar </a:t>
            </a:r>
            <a:r>
              <a:rPr lang="ro-RO" b="1" dirty="0">
                <a:solidFill>
                  <a:srgbClr val="00B050"/>
                </a:solidFill>
              </a:rPr>
              <a:t>datată după data acordului de practică.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85D0A83-D1D3-496D-8B70-A945197FC98C}"/>
              </a:ext>
            </a:extLst>
          </p:cNvPr>
          <p:cNvSpPr txBox="1"/>
          <p:nvPr/>
        </p:nvSpPr>
        <p:spPr>
          <a:xfrm>
            <a:off x="1371601" y="3004217"/>
            <a:ext cx="8850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3. Declarația pe propia răspundere privind deplasarea la locul de desfășurare a stagiului de practică – 1 exemplar, dată înainte de începerea stagiului de practică.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588" y="4572000"/>
            <a:ext cx="10491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exprima</a:t>
            </a:r>
            <a:r>
              <a:rPr lang="en-US" dirty="0" smtClean="0"/>
              <a:t> op</a:t>
            </a:r>
            <a:r>
              <a:rPr lang="ro-RO" dirty="0" smtClean="0"/>
              <a:t>ț</a:t>
            </a:r>
            <a:r>
              <a:rPr lang="en-US" dirty="0" err="1" smtClean="0"/>
              <a:t>iunea</a:t>
            </a:r>
            <a:r>
              <a:rPr lang="en-US" dirty="0" smtClean="0"/>
              <a:t> am rug</a:t>
            </a:r>
            <a:r>
              <a:rPr lang="ro-RO" dirty="0" smtClean="0"/>
              <a:t>ă</a:t>
            </a:r>
            <a:r>
              <a:rPr lang="en-US" dirty="0" err="1" smtClean="0"/>
              <a:t>mintea</a:t>
            </a:r>
            <a:r>
              <a:rPr lang="en-US" dirty="0" smtClean="0"/>
              <a:t> de a </a:t>
            </a:r>
            <a:r>
              <a:rPr lang="en-US" dirty="0" err="1" smtClean="0"/>
              <a:t>accesa</a:t>
            </a:r>
            <a:r>
              <a:rPr lang="en-US" dirty="0" smtClean="0"/>
              <a:t> link-</a:t>
            </a:r>
            <a:r>
              <a:rPr lang="en-US" dirty="0" err="1" smtClean="0"/>
              <a:t>ul</a:t>
            </a:r>
            <a:r>
              <a:rPr lang="en-US" dirty="0" smtClean="0"/>
              <a:t>:</a:t>
            </a:r>
          </a:p>
          <a:p>
            <a:pPr algn="ctr"/>
            <a:r>
              <a:rPr lang="en-US" dirty="0"/>
              <a:t>https://docs.google.com/document/d/1VjlYs8X9JU91dN0mv2Wg2WGl2LwTxTXCkkJrXTnj8Y4/edit?usp=sharing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77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4604" y="389118"/>
            <a:ext cx="9144000" cy="904845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</a:t>
            </a:r>
            <a:r>
              <a:rPr lang="ro-RO" dirty="0"/>
              <a:t>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0611"/>
            <a:ext cx="9144000" cy="4295955"/>
          </a:xfrm>
        </p:spPr>
        <p:txBody>
          <a:bodyPr>
            <a:normAutofit/>
          </a:bodyPr>
          <a:lstStyle/>
          <a:p>
            <a:pPr algn="just"/>
            <a:r>
              <a:rPr lang="ro-RO" sz="1800" b="1" dirty="0">
                <a:solidFill>
                  <a:srgbClr val="FF0000"/>
                </a:solidFill>
              </a:rPr>
              <a:t>Dosarele de practică </a:t>
            </a:r>
            <a:r>
              <a:rPr lang="ro-RO" sz="1800" dirty="0"/>
              <a:t>în </a:t>
            </a:r>
            <a:r>
              <a:rPr lang="ro-RO" sz="1800" dirty="0">
                <a:solidFill>
                  <a:srgbClr val="FF0000"/>
                </a:solidFill>
              </a:rPr>
              <a:t>fișier arhivat </a:t>
            </a:r>
            <a:r>
              <a:rPr lang="ro-RO" sz="1800" dirty="0"/>
              <a:t>ce conțin documentele prezentate anterior (</a:t>
            </a:r>
            <a:r>
              <a:rPr lang="ro-RO" sz="1800" b="1" dirty="0">
                <a:solidFill>
                  <a:srgbClr val="00B050"/>
                </a:solidFill>
              </a:rPr>
              <a:t>în format pdf</a:t>
            </a:r>
            <a:r>
              <a:rPr lang="ro-RO" sz="1800" dirty="0"/>
              <a:t>), cu </a:t>
            </a:r>
            <a:r>
              <a:rPr lang="ro-RO" sz="1800" dirty="0">
                <a:solidFill>
                  <a:srgbClr val="FF0000"/>
                </a:solidFill>
              </a:rPr>
              <a:t>numele și prenumele studentului</a:t>
            </a:r>
            <a:r>
              <a:rPr lang="ro-RO" sz="1800" dirty="0"/>
              <a:t>, se trimit în </a:t>
            </a:r>
            <a:r>
              <a:rPr lang="en-US" sz="1800" dirty="0"/>
              <a:t>data de </a:t>
            </a:r>
            <a:r>
              <a:rPr lang="ro-RO" sz="1800" dirty="0" smtClean="0">
                <a:solidFill>
                  <a:srgbClr val="FF0000"/>
                </a:solidFill>
              </a:rPr>
              <a:t>07.0</a:t>
            </a:r>
            <a:r>
              <a:rPr lang="en-US" sz="1800" dirty="0">
                <a:solidFill>
                  <a:srgbClr val="FF0000"/>
                </a:solidFill>
              </a:rPr>
              <a:t>6</a:t>
            </a:r>
            <a:r>
              <a:rPr lang="ro-RO" sz="1800" dirty="0" smtClean="0">
                <a:solidFill>
                  <a:srgbClr val="FF0000"/>
                </a:solidFill>
              </a:rPr>
              <a:t>.2023 </a:t>
            </a:r>
            <a:r>
              <a:rPr lang="ro-RO" sz="1800" dirty="0"/>
              <a:t>respectiv în </a:t>
            </a:r>
            <a:r>
              <a:rPr lang="ro-RO" sz="1800" dirty="0" smtClean="0"/>
              <a:t>data de </a:t>
            </a:r>
            <a:r>
              <a:rPr lang="ro-RO" sz="1800" dirty="0" smtClean="0">
                <a:solidFill>
                  <a:srgbClr val="FF0000"/>
                </a:solidFill>
              </a:rPr>
              <a:t>12.07.2023 </a:t>
            </a:r>
            <a:r>
              <a:rPr lang="ro-RO" sz="1800" dirty="0"/>
              <a:t>pe adresele de email ale cadrelor didactice coordonatoare: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ro-RO" sz="1800" b="1" dirty="0"/>
              <a:t>ASIGURĂRI</a:t>
            </a:r>
            <a:r>
              <a:rPr lang="ro-RO" sz="1400" dirty="0"/>
              <a:t>: </a:t>
            </a:r>
            <a:r>
              <a:rPr lang="ro-RO" sz="1600" u="sng" dirty="0">
                <a:hlinkClick r:id="rId2"/>
              </a:rPr>
              <a:t>cristina.ciumas@econ.ubbcluj.ro</a:t>
            </a:r>
            <a:endParaRPr lang="ro-RO" sz="1600" u="sng" dirty="0"/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ro-RO" sz="1800" b="1" dirty="0"/>
              <a:t>BANKING: </a:t>
            </a:r>
            <a:r>
              <a:rPr lang="ro-RO" sz="1600" dirty="0" smtClean="0">
                <a:hlinkClick r:id="rId3"/>
              </a:rPr>
              <a:t>andreea.pece@econ.ubbcluj.ro</a:t>
            </a:r>
            <a:endParaRPr lang="ro-RO" sz="1600" dirty="0"/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ro-RO" sz="1600" b="1" dirty="0"/>
              <a:t>FINANȚELE ÎNTREPRINDERII: </a:t>
            </a:r>
            <a:r>
              <a:rPr lang="ro-RO" sz="1600" dirty="0">
                <a:hlinkClick r:id="rId4"/>
              </a:rPr>
              <a:t>viorel.lacatus@econ.ubbcluj.ro</a:t>
            </a:r>
            <a:endParaRPr lang="ro-RO" sz="1600" dirty="0"/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ro-RO" sz="1600" dirty="0"/>
          </a:p>
          <a:p>
            <a:pPr lvl="1" algn="just"/>
            <a:r>
              <a:rPr lang="ro-RO" sz="1600" dirty="0"/>
              <a:t>Colocviile de practică se vor desfășura pe data de </a:t>
            </a:r>
            <a:r>
              <a:rPr lang="ro-RO" sz="1800" b="1" dirty="0" smtClean="0">
                <a:solidFill>
                  <a:srgbClr val="FF0000"/>
                </a:solidFill>
              </a:rPr>
              <a:t>9 </a:t>
            </a:r>
            <a:r>
              <a:rPr lang="ro-RO" sz="1800" b="1" dirty="0">
                <a:solidFill>
                  <a:srgbClr val="FF0000"/>
                </a:solidFill>
              </a:rPr>
              <a:t>iu</a:t>
            </a:r>
            <a:r>
              <a:rPr lang="en-US" sz="1800" b="1" dirty="0" err="1">
                <a:solidFill>
                  <a:srgbClr val="FF0000"/>
                </a:solidFill>
              </a:rPr>
              <a:t>nie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ro-RO" sz="1800" b="1" dirty="0" smtClean="0">
                <a:solidFill>
                  <a:srgbClr val="FF0000"/>
                </a:solidFill>
              </a:rPr>
              <a:t>2023</a:t>
            </a:r>
            <a:r>
              <a:rPr lang="ro-RO" sz="1800" dirty="0" smtClean="0">
                <a:solidFill>
                  <a:srgbClr val="FF0000"/>
                </a:solidFill>
              </a:rPr>
              <a:t>,</a:t>
            </a:r>
            <a:r>
              <a:rPr lang="ro-RO" sz="1600" dirty="0" smtClean="0"/>
              <a:t> </a:t>
            </a:r>
            <a:r>
              <a:rPr lang="ro-RO" sz="1600" dirty="0"/>
              <a:t>ora 9.00 respectiv  </a:t>
            </a:r>
            <a:r>
              <a:rPr lang="ro-RO" sz="1800" b="1" dirty="0" smtClean="0">
                <a:solidFill>
                  <a:srgbClr val="FF0000"/>
                </a:solidFill>
              </a:rPr>
              <a:t>14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ro-RO" sz="1800" b="1" dirty="0">
                <a:solidFill>
                  <a:srgbClr val="FF0000"/>
                </a:solidFill>
              </a:rPr>
              <a:t>iulie </a:t>
            </a:r>
            <a:r>
              <a:rPr lang="ro-RO" sz="1800" b="1" dirty="0" smtClean="0">
                <a:solidFill>
                  <a:srgbClr val="FF0000"/>
                </a:solidFill>
              </a:rPr>
              <a:t>2023</a:t>
            </a:r>
            <a:r>
              <a:rPr lang="ro-RO" sz="1600" dirty="0" smtClean="0"/>
              <a:t>, </a:t>
            </a:r>
            <a:r>
              <a:rPr lang="ro-RO" sz="1600" dirty="0"/>
              <a:t>ora 9.00.</a:t>
            </a:r>
          </a:p>
          <a:p>
            <a:pPr lvl="1" algn="just"/>
            <a:r>
              <a:rPr lang="ro-RO" sz="1600" dirty="0"/>
              <a:t>Documentația de practică este disponibilă pe site-ul Departamentului de Finanțe la secțiunea: STUDENȚI, </a:t>
            </a:r>
            <a:r>
              <a:rPr lang="ro-RO" sz="1600" dirty="0">
                <a:hlinkClick r:id="rId5"/>
              </a:rPr>
              <a:t>https://econ.ubbcluj.ro/departamente/studenti.php?c=3</a:t>
            </a:r>
            <a:endParaRPr lang="ro-RO" sz="1600" dirty="0"/>
          </a:p>
          <a:p>
            <a:pPr lvl="1" algn="just"/>
            <a:r>
              <a:rPr lang="ro-RO" sz="1600" i="1" dirty="0">
                <a:solidFill>
                  <a:srgbClr val="00B050"/>
                </a:solidFill>
              </a:rPr>
              <a:t>Acordurile de practică </a:t>
            </a:r>
            <a:r>
              <a:rPr lang="ro-RO" sz="1600" dirty="0"/>
              <a:t>se vor </a:t>
            </a:r>
            <a:r>
              <a:rPr lang="ro-RO" sz="1600" dirty="0" smtClean="0"/>
              <a:t>depune </a:t>
            </a:r>
            <a:r>
              <a:rPr lang="ro-RO" sz="1600" dirty="0"/>
              <a:t>după semnarea lor de către instituțiile partenere </a:t>
            </a:r>
            <a:r>
              <a:rPr lang="ro-RO" sz="1600" dirty="0" smtClean="0"/>
              <a:t>la d-</a:t>
            </a:r>
            <a:r>
              <a:rPr lang="en-US" sz="1600" dirty="0" smtClean="0"/>
              <a:t>n</a:t>
            </a:r>
            <a:r>
              <a:rPr lang="ro-RO" sz="1600" dirty="0" smtClean="0"/>
              <a:t>a </a:t>
            </a:r>
            <a:r>
              <a:rPr lang="en-US" sz="1600" dirty="0" err="1" smtClean="0"/>
              <a:t>Andreea</a:t>
            </a:r>
            <a:r>
              <a:rPr lang="en-US" sz="1600" dirty="0" smtClean="0"/>
              <a:t> </a:t>
            </a:r>
            <a:r>
              <a:rPr lang="en-US" sz="1600" dirty="0" err="1"/>
              <a:t>Bre</a:t>
            </a:r>
            <a:r>
              <a:rPr lang="ro-RO" sz="1600" dirty="0"/>
              <a:t>şfelean, secretariatul Departamentului de Finanțe, </a:t>
            </a:r>
            <a:r>
              <a:rPr lang="ro-RO" sz="1600" dirty="0" smtClean="0"/>
              <a:t>clădirea FSEGA, sala 349, </a:t>
            </a:r>
            <a:r>
              <a:rPr lang="ro-RO" sz="1600" dirty="0"/>
              <a:t>iar </a:t>
            </a:r>
            <a:r>
              <a:rPr lang="ro-RO" sz="1600" dirty="0" smtClean="0"/>
              <a:t>după </a:t>
            </a:r>
            <a:r>
              <a:rPr lang="ro-RO" sz="1600" dirty="0"/>
              <a:t>semnarea lor la nivel de universitate o să </a:t>
            </a:r>
            <a:r>
              <a:rPr lang="ro-RO" sz="1600" dirty="0" smtClean="0"/>
              <a:t>avem rugămintea de a le ridica, </a:t>
            </a:r>
            <a:r>
              <a:rPr lang="ro-RO" sz="1600" dirty="0"/>
              <a:t>pentru a fi așezate în dosarul </a:t>
            </a:r>
            <a:r>
              <a:rPr lang="ro-RO" sz="1600"/>
              <a:t>de </a:t>
            </a:r>
            <a:r>
              <a:rPr lang="ro-RO" sz="1600" smtClean="0"/>
              <a:t>practică tot de la secretariatul departamentului. </a:t>
            </a:r>
            <a:endParaRPr lang="ro-RO" sz="1600" dirty="0"/>
          </a:p>
          <a:p>
            <a:pPr lvl="1" algn="just"/>
            <a:endParaRPr lang="ro-RO" sz="1600" dirty="0"/>
          </a:p>
          <a:p>
            <a:pPr lvl="1" algn="just"/>
            <a:endParaRPr lang="ro-RO" sz="1400" dirty="0"/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ro-RO" sz="1400" dirty="0"/>
          </a:p>
          <a:p>
            <a:pPr algn="just"/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948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373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PRACTICĂ</vt:lpstr>
      <vt:lpstr>PRACTICĂ</vt:lpstr>
      <vt:lpstr>PRACTICĂ</vt:lpstr>
      <vt:lpstr>PowerPoint Presentation</vt:lpstr>
      <vt:lpstr>PRACTICĂ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PRACTICĂ</dc:title>
  <dc:creator>user</dc:creator>
  <cp:lastModifiedBy>user</cp:lastModifiedBy>
  <cp:revision>18</cp:revision>
  <dcterms:created xsi:type="dcterms:W3CDTF">2021-03-02T16:00:48Z</dcterms:created>
  <dcterms:modified xsi:type="dcterms:W3CDTF">2023-03-03T15:47:38Z</dcterms:modified>
</cp:coreProperties>
</file>